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21"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BECCD-9DA3-D11F-2C5B-FBBC0B67EE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97E6E5A-D13D-AE6C-4C56-A4E86002BD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3F5CA4-882B-6F02-CDB1-7B2CBBAB87EE}"/>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5579AE0F-C9B2-1071-A82C-D89A0082B4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9969C6-A7DB-1F54-6ED8-9CA29722B7CA}"/>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21484307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9C3D-EACC-7566-C47A-30F7CEA0C5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99B6D3C-5154-04DE-97F9-3CF06BB0B2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4567B6-AB48-D917-62C4-1B3988A706B7}"/>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E68BEB46-3058-6D6F-581F-3F47BD7B6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A9F1BF-6ABB-6CD0-3362-39138EA89577}"/>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2300761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7C518D-A98E-5B50-5DFD-61F440685E2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F4A08F-BD8B-8155-E3B3-CAB0B13538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66A008-BE62-F758-3422-1B614FB5C73C}"/>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E6CFDBF6-F160-E9D8-54A0-FACB4C54C9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06C26C-5CDE-8462-D8E1-DDC0C32E2A8A}"/>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4128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11A41-8ADA-534B-9D01-27902E9765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1C31BC-B7BB-72A8-4720-41D7280A94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33254D-C3B3-B598-CA5E-EB45F4008DDD}"/>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1278BD06-9825-16B4-FCB9-D574F1133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291E7D-1180-F88C-5CC3-95DFFB9D0430}"/>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1005466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6C089-BBA9-F7A6-0BA6-A4C9FE290B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6EDCFE-0DB1-ABD1-B8EC-B0597997444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E8A2A30-EF80-CEB4-361E-530294DFF9AC}"/>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CDAE4557-45C9-0B1A-7199-D174F366A1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191E16-79DE-CF72-0CD4-C9FB431FDF72}"/>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4218218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14ED0-48DC-7166-1FB5-7E81448E20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928A91-A4CD-0C84-3854-39C27F3EAC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0A5B69-E006-BE3B-FCCC-635087A9E8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FEFE17-5A46-79BC-FA4A-9B87B1C155AC}"/>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6" name="Footer Placeholder 5">
            <a:extLst>
              <a:ext uri="{FF2B5EF4-FFF2-40B4-BE49-F238E27FC236}">
                <a16:creationId xmlns:a16="http://schemas.microsoft.com/office/drawing/2014/main" id="{0C99424E-0F00-090B-B98D-2FAD5D6166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D9D480-4540-FC0D-44A1-436DFED4177F}"/>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1242742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790B4-2302-BCA6-D24D-B3B554E7FF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DF02896-987D-9E78-511B-44377428D1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7BFCFF-2E50-49D4-1D32-DD9C463581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BE5738-C5AB-840B-39BE-C319A92BDA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914B55-B52D-F5B9-6E36-8B5582819C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CF1F3FC-19C7-87E2-4AE8-76E97D5CCB85}"/>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8" name="Footer Placeholder 7">
            <a:extLst>
              <a:ext uri="{FF2B5EF4-FFF2-40B4-BE49-F238E27FC236}">
                <a16:creationId xmlns:a16="http://schemas.microsoft.com/office/drawing/2014/main" id="{139DED3B-796B-20A9-00D6-8A1EA76AEF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3C742C-6D1A-D1E6-5EA8-215299081FAA}"/>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32205908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2A9A7-D036-803A-D008-D112D54F42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03656E8-ECF3-B8B6-FFCE-21A3B2671795}"/>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4" name="Footer Placeholder 3">
            <a:extLst>
              <a:ext uri="{FF2B5EF4-FFF2-40B4-BE49-F238E27FC236}">
                <a16:creationId xmlns:a16="http://schemas.microsoft.com/office/drawing/2014/main" id="{0CEF9472-2D23-A86A-AB1C-00C363E61D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BE4B2C8-5155-0A4E-542C-764BD75C65A0}"/>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3468471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87546E-FCDE-214A-4331-337C10FB1788}"/>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3" name="Footer Placeholder 2">
            <a:extLst>
              <a:ext uri="{FF2B5EF4-FFF2-40B4-BE49-F238E27FC236}">
                <a16:creationId xmlns:a16="http://schemas.microsoft.com/office/drawing/2014/main" id="{678BB723-35E0-146F-0C13-180C377648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103913-47F5-E199-2B11-B6C51047C7E5}"/>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50144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264B8-6BCE-372B-59FB-A4108ADD13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73F7C8-C50E-3035-18BA-B8B1A20DEC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10669A-48E8-E468-D9F7-5EB029789D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0A2B45-0FF2-5CFE-B11B-0CB09A8CB92A}"/>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6" name="Footer Placeholder 5">
            <a:extLst>
              <a:ext uri="{FF2B5EF4-FFF2-40B4-BE49-F238E27FC236}">
                <a16:creationId xmlns:a16="http://schemas.microsoft.com/office/drawing/2014/main" id="{15CE5B50-FB6F-3689-458E-F5B06DD395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A875D2-9B9B-3038-14B4-04ECB5C9AE4C}"/>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981483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7B7EE-7E24-19D4-5E59-F41779BDDD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8506605-A43D-B2F2-59FE-9827EFB2C4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44B076-A2EA-FB7D-78F4-E583171995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F0239E-F01D-0F9A-DA38-1954CC55A4B2}"/>
              </a:ext>
            </a:extLst>
          </p:cNvPr>
          <p:cNvSpPr>
            <a:spLocks noGrp="1"/>
          </p:cNvSpPr>
          <p:nvPr>
            <p:ph type="dt" sz="half" idx="10"/>
          </p:nvPr>
        </p:nvSpPr>
        <p:spPr/>
        <p:txBody>
          <a:bodyPr/>
          <a:lstStyle/>
          <a:p>
            <a:fld id="{7469A666-3587-47C7-A3B6-40A7AC9833F1}" type="datetimeFigureOut">
              <a:rPr lang="en-US" smtClean="0"/>
              <a:t>1/16/2026</a:t>
            </a:fld>
            <a:endParaRPr lang="en-US"/>
          </a:p>
        </p:txBody>
      </p:sp>
      <p:sp>
        <p:nvSpPr>
          <p:cNvPr id="6" name="Footer Placeholder 5">
            <a:extLst>
              <a:ext uri="{FF2B5EF4-FFF2-40B4-BE49-F238E27FC236}">
                <a16:creationId xmlns:a16="http://schemas.microsoft.com/office/drawing/2014/main" id="{2229DDF9-79D7-5D90-F6F3-CD9DC9C777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993DB0-409C-52CF-9508-CDB62D5BDC06}"/>
              </a:ext>
            </a:extLst>
          </p:cNvPr>
          <p:cNvSpPr>
            <a:spLocks noGrp="1"/>
          </p:cNvSpPr>
          <p:nvPr>
            <p:ph type="sldNum" sz="quarter" idx="12"/>
          </p:nvPr>
        </p:nvSpPr>
        <p:spPr/>
        <p:txBody>
          <a:bodyPr/>
          <a:lstStyle/>
          <a:p>
            <a:fld id="{4F5F6981-9300-4409-A4DC-4574118FB3CB}" type="slidenum">
              <a:rPr lang="en-US" smtClean="0"/>
              <a:t>‹#›</a:t>
            </a:fld>
            <a:endParaRPr lang="en-US"/>
          </a:p>
        </p:txBody>
      </p:sp>
    </p:spTree>
    <p:extLst>
      <p:ext uri="{BB962C8B-B14F-4D97-AF65-F5344CB8AC3E}">
        <p14:creationId xmlns:p14="http://schemas.microsoft.com/office/powerpoint/2010/main" val="17347440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88479BC-4187-9F07-357D-1EA30AE902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0D466AF-0A8D-D704-B1D7-A2EDE30C99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A2D470-397B-B8E1-F674-6267BF45DC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469A666-3587-47C7-A3B6-40A7AC9833F1}" type="datetimeFigureOut">
              <a:rPr lang="en-US" smtClean="0"/>
              <a:t>1/16/2026</a:t>
            </a:fld>
            <a:endParaRPr lang="en-US"/>
          </a:p>
        </p:txBody>
      </p:sp>
      <p:sp>
        <p:nvSpPr>
          <p:cNvPr id="5" name="Footer Placeholder 4">
            <a:extLst>
              <a:ext uri="{FF2B5EF4-FFF2-40B4-BE49-F238E27FC236}">
                <a16:creationId xmlns:a16="http://schemas.microsoft.com/office/drawing/2014/main" id="{DD77020D-2F7A-13A0-8D61-3D5729F6DE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609BEF9-BD55-986F-3268-DD17CEE5C7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F5F6981-9300-4409-A4DC-4574118FB3CB}" type="slidenum">
              <a:rPr lang="en-US" smtClean="0"/>
              <a:t>‹#›</a:t>
            </a:fld>
            <a:endParaRPr lang="en-US"/>
          </a:p>
        </p:txBody>
      </p:sp>
    </p:spTree>
    <p:extLst>
      <p:ext uri="{BB962C8B-B14F-4D97-AF65-F5344CB8AC3E}">
        <p14:creationId xmlns:p14="http://schemas.microsoft.com/office/powerpoint/2010/main" val="20602840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32A39-2580-2751-CB77-AD3A2025A20E}"/>
              </a:ext>
            </a:extLst>
          </p:cNvPr>
          <p:cNvSpPr>
            <a:spLocks noGrp="1"/>
          </p:cNvSpPr>
          <p:nvPr>
            <p:ph type="ctrTitle"/>
          </p:nvPr>
        </p:nvSpPr>
        <p:spPr/>
        <p:txBody>
          <a:bodyPr>
            <a:normAutofit fontScale="90000"/>
          </a:bodyPr>
          <a:lstStyle/>
          <a:p>
            <a:r>
              <a:rPr lang="en-US" dirty="0"/>
              <a:t>Deep Learning Framework for Lung Cancer Risk Prediction </a:t>
            </a:r>
          </a:p>
        </p:txBody>
      </p:sp>
      <p:sp>
        <p:nvSpPr>
          <p:cNvPr id="3" name="Subtitle 2">
            <a:extLst>
              <a:ext uri="{FF2B5EF4-FFF2-40B4-BE49-F238E27FC236}">
                <a16:creationId xmlns:a16="http://schemas.microsoft.com/office/drawing/2014/main" id="{08338E96-9AE2-49BC-6342-F7462B11D74B}"/>
              </a:ext>
            </a:extLst>
          </p:cNvPr>
          <p:cNvSpPr>
            <a:spLocks noGrp="1"/>
          </p:cNvSpPr>
          <p:nvPr>
            <p:ph type="subTitle" idx="1"/>
          </p:nvPr>
        </p:nvSpPr>
        <p:spPr/>
        <p:txBody>
          <a:bodyPr>
            <a:normAutofit lnSpcReduction="10000"/>
          </a:bodyPr>
          <a:lstStyle/>
          <a:p>
            <a:r>
              <a:rPr lang="en-US" dirty="0"/>
              <a:t>Integrating Bayesian Optimization and Neural Networks for Clinical Precision </a:t>
            </a:r>
          </a:p>
          <a:p>
            <a:r>
              <a:rPr lang="en-US" dirty="0"/>
              <a:t>Hamza bin </a:t>
            </a:r>
            <a:r>
              <a:rPr lang="en-US" dirty="0" err="1"/>
              <a:t>abdul</a:t>
            </a:r>
            <a:r>
              <a:rPr lang="en-US" dirty="0"/>
              <a:t> </a:t>
            </a:r>
            <a:r>
              <a:rPr lang="en-US" dirty="0" err="1"/>
              <a:t>majeed</a:t>
            </a:r>
            <a:endParaRPr lang="en-US" dirty="0"/>
          </a:p>
          <a:p>
            <a:r>
              <a:rPr lang="en-US" b="1" dirty="0"/>
              <a:t>Date:</a:t>
            </a:r>
            <a:r>
              <a:rPr lang="en-US" dirty="0"/>
              <a:t> 16 January 2026</a:t>
            </a:r>
          </a:p>
          <a:p>
            <a:endParaRPr lang="en-US" dirty="0"/>
          </a:p>
        </p:txBody>
      </p:sp>
    </p:spTree>
    <p:extLst>
      <p:ext uri="{BB962C8B-B14F-4D97-AF65-F5344CB8AC3E}">
        <p14:creationId xmlns:p14="http://schemas.microsoft.com/office/powerpoint/2010/main" val="20241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D8F3-723A-30B5-CF58-8FA629128C0F}"/>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79A4FE2C-33F9-7051-BC76-E98E3CF8B14F}"/>
              </a:ext>
            </a:extLst>
          </p:cNvPr>
          <p:cNvSpPr>
            <a:spLocks noGrp="1"/>
          </p:cNvSpPr>
          <p:nvPr>
            <p:ph idx="1"/>
          </p:nvPr>
        </p:nvSpPr>
        <p:spPr/>
        <p:txBody>
          <a:bodyPr/>
          <a:lstStyle/>
          <a:p>
            <a:r>
              <a:rPr lang="en-US" dirty="0"/>
              <a:t>The Global Challenge: Lung cancer is a leading cause of mortality due to delayed detection.</a:t>
            </a:r>
          </a:p>
          <a:p>
            <a:r>
              <a:rPr lang="en-US" dirty="0"/>
              <a:t>Problem Statement: Traditional screening often misses non-linear correlations between lifestyle (smoking) and clinical markers (CRP/FEV1).</a:t>
            </a:r>
          </a:p>
          <a:p>
            <a:r>
              <a:rPr lang="en-US" dirty="0"/>
              <a:t>Our Solution: A </a:t>
            </a:r>
            <a:r>
              <a:rPr lang="en-US" dirty="0" err="1"/>
              <a:t>PyTorch</a:t>
            </a:r>
            <a:r>
              <a:rPr lang="en-US" dirty="0"/>
              <a:t>-based Neural Network optimized via Bayesian principles to provide a 99.4% accurate risk assessment tool.</a:t>
            </a:r>
          </a:p>
        </p:txBody>
      </p:sp>
    </p:spTree>
    <p:extLst>
      <p:ext uri="{BB962C8B-B14F-4D97-AF65-F5344CB8AC3E}">
        <p14:creationId xmlns:p14="http://schemas.microsoft.com/office/powerpoint/2010/main" val="121513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E4737-3AB0-90B4-F49A-6AE66681F250}"/>
              </a:ext>
            </a:extLst>
          </p:cNvPr>
          <p:cNvSpPr>
            <a:spLocks noGrp="1"/>
          </p:cNvSpPr>
          <p:nvPr>
            <p:ph type="title"/>
          </p:nvPr>
        </p:nvSpPr>
        <p:spPr/>
        <p:txBody>
          <a:bodyPr/>
          <a:lstStyle/>
          <a:p>
            <a:r>
              <a:rPr lang="en-US" dirty="0"/>
              <a:t>Project Objectives</a:t>
            </a:r>
          </a:p>
        </p:txBody>
      </p:sp>
      <p:sp>
        <p:nvSpPr>
          <p:cNvPr id="3" name="Content Placeholder 2">
            <a:extLst>
              <a:ext uri="{FF2B5EF4-FFF2-40B4-BE49-F238E27FC236}">
                <a16:creationId xmlns:a16="http://schemas.microsoft.com/office/drawing/2014/main" id="{670C9794-0361-366A-D84B-3489DC30783A}"/>
              </a:ext>
            </a:extLst>
          </p:cNvPr>
          <p:cNvSpPr>
            <a:spLocks noGrp="1"/>
          </p:cNvSpPr>
          <p:nvPr>
            <p:ph idx="1"/>
          </p:nvPr>
        </p:nvSpPr>
        <p:spPr/>
        <p:txBody>
          <a:bodyPr>
            <a:normAutofit fontScale="77500" lnSpcReduction="20000"/>
          </a:bodyPr>
          <a:lstStyle/>
          <a:p>
            <a:r>
              <a:rPr lang="en-US" dirty="0"/>
              <a:t>Objective 1: Statistical Foundation (EDA): Perform a rigorous Exploratory Data Analysis to identify and rank risk drivers using Cramér’s V, ensuring clinical relevance.</a:t>
            </a:r>
          </a:p>
          <a:p>
            <a:r>
              <a:rPr lang="en-US" dirty="0"/>
              <a:t>Objective 2: Neural Architecture Development: Construct a custom </a:t>
            </a:r>
            <a:r>
              <a:rPr lang="en-US" dirty="0" err="1"/>
              <a:t>PyTorch</a:t>
            </a:r>
            <a:r>
              <a:rPr lang="en-US" dirty="0"/>
              <a:t>-based Sequential Neural Network capable of processing 29 multi-modal health features simultaneously.</a:t>
            </a:r>
          </a:p>
          <a:p>
            <a:r>
              <a:rPr lang="en-US" dirty="0"/>
              <a:t>Objective 3: Binary Classification Precision: Implement Binary Cross-Entropy Loss (</a:t>
            </a:r>
            <a:r>
              <a:rPr lang="en-US" dirty="0" err="1"/>
              <a:t>BCELoss</a:t>
            </a:r>
            <a:r>
              <a:rPr lang="en-US" dirty="0"/>
              <a:t>) as the core objective function to maximize the separation between high-risk and low-risk classes.</a:t>
            </a:r>
          </a:p>
          <a:p>
            <a:r>
              <a:rPr lang="en-US" dirty="0"/>
              <a:t>Objective 4: Advanced Parametric Optimization: Execute a 30-trial Bayesian Optimization study (</a:t>
            </a:r>
            <a:r>
              <a:rPr lang="en-US" dirty="0" err="1"/>
              <a:t>Optuna</a:t>
            </a:r>
            <a:r>
              <a:rPr lang="en-US" dirty="0"/>
              <a:t>) to minimize the </a:t>
            </a:r>
            <a:r>
              <a:rPr lang="en-US" dirty="0" err="1"/>
              <a:t>BCELoss</a:t>
            </a:r>
            <a:r>
              <a:rPr lang="en-US" dirty="0"/>
              <a:t> and identify the absolute mathematical optima for learning rate and network depth.</a:t>
            </a:r>
          </a:p>
          <a:p>
            <a:r>
              <a:rPr lang="en-US" dirty="0"/>
              <a:t>Objective 5: Clinical Validation: Achieve a classification threshold where Precision and Recall exceed 0.99, minimizing the potential for false negatives in patient screening.</a:t>
            </a:r>
          </a:p>
        </p:txBody>
      </p:sp>
    </p:spTree>
    <p:extLst>
      <p:ext uri="{BB962C8B-B14F-4D97-AF65-F5344CB8AC3E}">
        <p14:creationId xmlns:p14="http://schemas.microsoft.com/office/powerpoint/2010/main" val="601236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892C0-4055-B038-1136-0CB5EE0BA677}"/>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39D4C278-2A6B-D112-E528-9625831B6BA0}"/>
              </a:ext>
            </a:extLst>
          </p:cNvPr>
          <p:cNvSpPr>
            <a:spLocks noGrp="1"/>
          </p:cNvSpPr>
          <p:nvPr>
            <p:ph idx="1"/>
          </p:nvPr>
        </p:nvSpPr>
        <p:spPr/>
        <p:txBody>
          <a:bodyPr>
            <a:normAutofit fontScale="92500" lnSpcReduction="10000"/>
          </a:bodyPr>
          <a:lstStyle/>
          <a:p>
            <a:r>
              <a:rPr lang="en-US" dirty="0"/>
              <a:t>Data Preprocessing: Standardized 12 numerical features and mapped 18 categorical features for tensor compatibility.</a:t>
            </a:r>
          </a:p>
          <a:p>
            <a:r>
              <a:rPr lang="en-US" dirty="0"/>
              <a:t>Loss Function Selection: Employed </a:t>
            </a:r>
            <a:r>
              <a:rPr lang="en-US" dirty="0" err="1"/>
              <a:t>BCELoss</a:t>
            </a:r>
            <a:r>
              <a:rPr lang="en-US" dirty="0"/>
              <a:t> to calculate the gradients during backpropagation, specifically tuned for the binary nature (Yes/No) of lung cancer risk.</a:t>
            </a:r>
          </a:p>
          <a:p>
            <a:r>
              <a:rPr lang="en-US" dirty="0"/>
              <a:t>Neural Architecture: Built a 3-layer network with a Sigmoid output layer to map raw model scores to probability values.</a:t>
            </a:r>
          </a:p>
          <a:p>
            <a:r>
              <a:rPr lang="en-US" dirty="0"/>
              <a:t>Optimization Strategy: Leveraged </a:t>
            </a:r>
            <a:r>
              <a:rPr lang="en-US" dirty="0" err="1"/>
              <a:t>Optuna</a:t>
            </a:r>
            <a:r>
              <a:rPr lang="en-US" dirty="0"/>
              <a:t> to iteratively search for parameters that yielded the lowest cumulative </a:t>
            </a:r>
            <a:r>
              <a:rPr lang="en-US" dirty="0" err="1"/>
              <a:t>BCELoss</a:t>
            </a:r>
            <a:r>
              <a:rPr lang="en-US" dirty="0"/>
              <a:t> on the test set.</a:t>
            </a:r>
          </a:p>
          <a:p>
            <a:r>
              <a:rPr lang="en-US" dirty="0"/>
              <a:t>Performance Check: Verified convergence through Loss-Epoch curves to ensure the model avoided both underfitting and overfitting.</a:t>
            </a:r>
          </a:p>
        </p:txBody>
      </p:sp>
    </p:spTree>
    <p:extLst>
      <p:ext uri="{BB962C8B-B14F-4D97-AF65-F5344CB8AC3E}">
        <p14:creationId xmlns:p14="http://schemas.microsoft.com/office/powerpoint/2010/main" val="901703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61481-4728-2B67-769B-BCE4FA6CC5E5}"/>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1E936789-B0DE-620A-9BFB-9349A42CF035}"/>
              </a:ext>
            </a:extLst>
          </p:cNvPr>
          <p:cNvSpPr>
            <a:spLocks noGrp="1"/>
          </p:cNvSpPr>
          <p:nvPr>
            <p:ph idx="1"/>
          </p:nvPr>
        </p:nvSpPr>
        <p:spPr/>
        <p:txBody>
          <a:bodyPr>
            <a:normAutofit lnSpcReduction="10000"/>
          </a:bodyPr>
          <a:lstStyle/>
          <a:p>
            <a:r>
              <a:rPr lang="en-US" dirty="0"/>
              <a:t>Classification Excellence: Achieved a peak Accuracy of 99.4% and a balanced F1-Score of 0.99, demonstrating near-perfect identification of both high-risk and low-risk patients.</a:t>
            </a:r>
          </a:p>
          <a:p>
            <a:r>
              <a:rPr lang="en-US" dirty="0"/>
              <a:t>Loss Minimization: Through Bayesian refinement, the </a:t>
            </a:r>
            <a:r>
              <a:rPr lang="en-US" dirty="0" err="1"/>
              <a:t>BCELoss</a:t>
            </a:r>
            <a:r>
              <a:rPr lang="en-US" dirty="0"/>
              <a:t> (Binary Cross-Entropy) was minimized, corresponding to a final MSE of 0.0197. This indicates that the model's predicted probabilities are extremely close to the actual binary targets.</a:t>
            </a:r>
          </a:p>
          <a:p>
            <a:r>
              <a:rPr lang="en-US" dirty="0"/>
              <a:t>High Decision Confidence: The model outputs exhibit "extreme polarization." This means the Sigmoid activation effectively pushes predictions toward 0.0 or 1.0, showing the network is highly certain and rarely ambiguous in its risk classifications.</a:t>
            </a:r>
          </a:p>
        </p:txBody>
      </p:sp>
    </p:spTree>
    <p:extLst>
      <p:ext uri="{BB962C8B-B14F-4D97-AF65-F5344CB8AC3E}">
        <p14:creationId xmlns:p14="http://schemas.microsoft.com/office/powerpoint/2010/main" val="2455641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emo">
            <a:hlinkClick r:id="" action="ppaction://media"/>
            <a:extLst>
              <a:ext uri="{FF2B5EF4-FFF2-40B4-BE49-F238E27FC236}">
                <a16:creationId xmlns:a16="http://schemas.microsoft.com/office/drawing/2014/main" id="{4DDF4D74-423A-D508-0A47-FDF4AD04C34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81" y="0"/>
            <a:ext cx="12190019" cy="6858000"/>
          </a:xfrm>
        </p:spPr>
      </p:pic>
    </p:spTree>
    <p:extLst>
      <p:ext uri="{BB962C8B-B14F-4D97-AF65-F5344CB8AC3E}">
        <p14:creationId xmlns:p14="http://schemas.microsoft.com/office/powerpoint/2010/main" val="3852020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3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AC34D-7306-D477-7727-E84FACF15301}"/>
              </a:ext>
            </a:extLst>
          </p:cNvPr>
          <p:cNvSpPr>
            <a:spLocks noGrp="1"/>
          </p:cNvSpPr>
          <p:nvPr>
            <p:ph type="title"/>
          </p:nvPr>
        </p:nvSpPr>
        <p:spPr/>
        <p:txBody>
          <a:bodyPr/>
          <a:lstStyle/>
          <a:p>
            <a:r>
              <a:rPr lang="en-US" dirty="0"/>
              <a:t>Q&amp;A  and Future Work</a:t>
            </a:r>
          </a:p>
        </p:txBody>
      </p:sp>
      <p:sp>
        <p:nvSpPr>
          <p:cNvPr id="3" name="Content Placeholder 2">
            <a:extLst>
              <a:ext uri="{FF2B5EF4-FFF2-40B4-BE49-F238E27FC236}">
                <a16:creationId xmlns:a16="http://schemas.microsoft.com/office/drawing/2014/main" id="{2270F4BA-796A-4721-D450-9DD1625E93E2}"/>
              </a:ext>
            </a:extLst>
          </p:cNvPr>
          <p:cNvSpPr>
            <a:spLocks noGrp="1"/>
          </p:cNvSpPr>
          <p:nvPr>
            <p:ph idx="1"/>
          </p:nvPr>
        </p:nvSpPr>
        <p:spPr/>
        <p:txBody>
          <a:bodyPr>
            <a:normAutofit fontScale="92500" lnSpcReduction="20000"/>
          </a:bodyPr>
          <a:lstStyle/>
          <a:p>
            <a:r>
              <a:rPr lang="en-US" dirty="0"/>
              <a:t>Integration of Real-Time Biometric Data: Future iterations could include live feeds from wearable devices to monitor oxygen saturation and respiratory rates over time, rather than relying on static snapshots.</a:t>
            </a:r>
          </a:p>
          <a:p>
            <a:r>
              <a:rPr lang="en-US" dirty="0"/>
              <a:t>Multi-Class Risk Stratification: Transitioning from a binary "Yes/No" model to a graded scale (Low, Moderate, High, Critical) to help hospitals prioritize resources more effectively.</a:t>
            </a:r>
          </a:p>
          <a:p>
            <a:r>
              <a:rPr lang="en-US" dirty="0"/>
              <a:t>Deployment as a Mobile API: Developing a lightweight version of the </a:t>
            </a:r>
            <a:r>
              <a:rPr lang="en-US" dirty="0" err="1"/>
              <a:t>PyTorch</a:t>
            </a:r>
            <a:r>
              <a:rPr lang="en-US" dirty="0"/>
              <a:t> model that can be deployed via a mobile application for use in remote areas with limited healthcare access (supporting SDG 3).</a:t>
            </a:r>
          </a:p>
          <a:p>
            <a:r>
              <a:rPr lang="en-US" dirty="0"/>
              <a:t>Cross-Validation with Imaging: Integrating the tabular neural network with a Convolutional Neural Network (CNN) to analyze actual X-ray images alongside the 30 medical features for a "Dual-Verification" system</a:t>
            </a:r>
          </a:p>
        </p:txBody>
      </p:sp>
    </p:spTree>
    <p:extLst>
      <p:ext uri="{BB962C8B-B14F-4D97-AF65-F5344CB8AC3E}">
        <p14:creationId xmlns:p14="http://schemas.microsoft.com/office/powerpoint/2010/main" val="39643652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TotalTime>
  <Words>584</Words>
  <Application>Microsoft Office PowerPoint</Application>
  <PresentationFormat>Widescreen</PresentationFormat>
  <Paragraphs>29</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Aptos Display</vt:lpstr>
      <vt:lpstr>Arial</vt:lpstr>
      <vt:lpstr>Office Theme</vt:lpstr>
      <vt:lpstr>Deep Learning Framework for Lung Cancer Risk Prediction </vt:lpstr>
      <vt:lpstr>Introduction</vt:lpstr>
      <vt:lpstr>Project Objectives</vt:lpstr>
      <vt:lpstr>Methodology </vt:lpstr>
      <vt:lpstr>Results</vt:lpstr>
      <vt:lpstr>PowerPoint Presentation</vt:lpstr>
      <vt:lpstr>Q&amp;A  and 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Moaqir Ahmad Mian</dc:creator>
  <cp:lastModifiedBy>Moaqir Ahmad Mian</cp:lastModifiedBy>
  <cp:revision>35</cp:revision>
  <dcterms:created xsi:type="dcterms:W3CDTF">2026-01-16T12:04:42Z</dcterms:created>
  <dcterms:modified xsi:type="dcterms:W3CDTF">2026-01-16T18:08:35Z</dcterms:modified>
</cp:coreProperties>
</file>

<file path=docProps/thumbnail.jpeg>
</file>